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4" r:id="rId2"/>
    <p:sldId id="282" r:id="rId3"/>
    <p:sldId id="288" r:id="rId4"/>
    <p:sldId id="285" r:id="rId5"/>
    <p:sldId id="286" r:id="rId6"/>
    <p:sldId id="287" r:id="rId7"/>
    <p:sldId id="289" r:id="rId8"/>
    <p:sldId id="28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A9B9C09-18A3-4266-9047-CF8E4BE3AE13}">
          <p14:sldIdLst>
            <p14:sldId id="284"/>
            <p14:sldId id="282"/>
            <p14:sldId id="288"/>
            <p14:sldId id="285"/>
            <p14:sldId id="286"/>
            <p14:sldId id="287"/>
            <p14:sldId id="289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534616-DA1A-8434-810D-067E3D7CC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A65A30-338E-EB6D-F77D-90EA01C301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29096-ED90-45C9-8274-2A50B3B2F2BF}" type="datetimeFigureOut">
              <a:rPr lang="de-AT" smtClean="0"/>
              <a:t>29.08.2024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B55600-14C2-1375-F270-6899117ED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DD0C5B-6697-1CD8-A1DE-C1EC7C75C0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11FF4-4EFC-4D6C-94CA-B099F7026A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69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0B9F-235A-4B48-8A98-4ECFCACA9E55}" type="datetimeFigureOut">
              <a:rPr lang="de-AT" smtClean="0"/>
              <a:t>29.08.2024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2B019-A877-4602-A647-504CE51685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3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329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610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298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556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28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394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2B019-A877-4602-A647-504CE516851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46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Leitfarb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ein- oder auch zweizeilig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  <p:pic>
        <p:nvPicPr>
          <p:cNvPr id="4" name="Grafik 3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7BC3E54A-7552-AE50-4D46-16169B068B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6" name="Grafik 5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CB10B4F3-47A1-59B7-332B-03DF3325C4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60D18-CBE8-4611-B719-172B2B40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9DBB1-375E-4803-B928-888908D4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800" y="1923736"/>
            <a:ext cx="4730400" cy="39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DDC7FE-E7C2-4273-8307-435DCA48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3736"/>
            <a:ext cx="4752000" cy="39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BE1DF34D-8851-485A-94BA-8AB14ED9E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EE70A7-971A-F591-7105-93446A8BC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16B6EC64-8F55-9016-84A1-1FD3C720A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0" name="Grafik 9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10965F76-5AF3-AB83-7675-DE2921E42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einem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1D5A01A-9570-44D7-88EA-AD6435F03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4822889-8132-CC72-A11E-F51323ADE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1" name="Grafik 10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FDE5DA8C-2DFE-731F-FFB7-8378102DB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2" name="Grafik 11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B8569A3B-5089-D37F-5D38-FF29CB7A32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4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zwei Titel und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4752000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E30CB-A265-45D1-8B5A-5DA3E1290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0" y="994853"/>
            <a:ext cx="4752000" cy="8640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5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59854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437" y="192028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5FBA19A8-C523-4ED5-A1E0-F4D3BFEE4A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7C11AAD8-204A-9CD6-78C2-5486448519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14454559-576D-76EF-FF7E-2FD10B065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3" name="Grafik 12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2A373B8F-547F-4F56-7EFC-1CF7AD264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zwei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787122"/>
            <a:ext cx="4752000" cy="216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5437" y="3192911"/>
            <a:ext cx="4752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5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0148" y="1027522"/>
            <a:ext cx="4751379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ED800F3-26EB-4945-913A-13F232B15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04E6FD3E-3D39-4497-4B7C-886CBD32E3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16DC9BE8-8771-04E6-65AD-F0E3C672F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0ECACD6B-B500-0700-650E-D3AA2EA19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8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3 Objektfe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3787122"/>
            <a:ext cx="3072039" cy="21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D8C3FF-D6F6-4904-A35D-D9C5DB357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0108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C466D54-DE0E-4352-AADC-FB72848427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9854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514C824-9C76-4CA4-B925-87A4890FFA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9981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AAA386A-440E-465B-8095-531B8BF39F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60476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60AF185-9869-42E2-9998-4505EAD267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62338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92210035-1319-4008-970B-89B0221B15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864200" y="1027522"/>
            <a:ext cx="3060000" cy="21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04868E06-DB0E-4B23-84D3-CBAA78DC3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0108" y="3192911"/>
            <a:ext cx="3060000" cy="540000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Minititel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17AE4EA6-D870-4030-82E5-C833765E800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61185" y="3787122"/>
            <a:ext cx="3064092" cy="21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B0767AFB-46F5-47E5-9BF0-716285BBB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5046B2CF-F189-6A7B-F125-55D6D60C1A3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4A4928AB-FA45-18E5-5823-F2C30BC24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722D1C5D-C372-796C-2582-5C7E9E8F0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n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0" indent="0">
              <a:buClr>
                <a:schemeClr val="tx2"/>
              </a:buClr>
              <a:buFont typeface="Symbol" panose="05050102010706020507" pitchFamily="18" charset="2"/>
              <a:buNone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C23BB1E-EBFA-48C5-8ECB-B5FBF694C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100631E5-5A3E-B073-4BD9-B048DFAB0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25A07DCE-9281-E341-C3BB-971892293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F2F8F26E-7615-5F46-8D57-2A067B11DA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97A1050-9BBE-4AB0-A3ED-A040E7B23E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5" y="962025"/>
            <a:ext cx="973455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844D5BE-6702-4CDA-B285-22C687F7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584C7983-8DE4-4CD0-0BD5-FCD3CEEB9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C492ADDD-7BEC-BD23-99C1-9DE10246C6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8" name="Grafik 7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F3D86576-BB8F-6AE7-8504-D37E5F4139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folie warm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 für Ihre Aufmerksamkeit!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09D9A-880B-4723-92F0-C0DB1693F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Organisation</a:t>
            </a:r>
          </a:p>
          <a:p>
            <a:pPr lvl="0"/>
            <a:r>
              <a:rPr lang="de-DE" dirty="0"/>
              <a:t>vorname.nachname@oead.at</a:t>
            </a:r>
          </a:p>
          <a:p>
            <a:pPr lvl="0"/>
            <a:r>
              <a:rPr lang="de-DE" dirty="0"/>
              <a:t>Ort, TT. Monat Jahr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8BC1D57-F13F-4FB5-8AC4-1D012CCAC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79832302-EAE6-3FE8-F4FD-19C794D09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A496B4EB-4256-5A3A-D5C9-E58183105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8150036F-7983-D0FF-C5B9-68D39B504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Leitfarb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F317-E8BE-436E-999A-876EF03B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2073" y="1225880"/>
            <a:ext cx="5906311" cy="193546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 ein- oder auch zweizeilig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0606FA-7932-43DB-B764-3492A80E7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2073" y="3334574"/>
            <a:ext cx="5906310" cy="724156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Optionaler Untertitel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75FF89D-FF87-443B-9102-09C4F77A99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1564" y="4232275"/>
            <a:ext cx="5906311" cy="14001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AT" sz="24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Vorname Nachname</a:t>
            </a:r>
          </a:p>
          <a:p>
            <a:pPr marL="0" lvl="0" indent="0">
              <a:buNone/>
            </a:pPr>
            <a:r>
              <a:rPr lang="de-DE" dirty="0"/>
              <a:t>Organisation</a:t>
            </a:r>
          </a:p>
          <a:p>
            <a:pPr marL="0" lvl="0" indent="0">
              <a:buNone/>
            </a:pPr>
            <a:r>
              <a:rPr lang="de-DE" dirty="0"/>
              <a:t>Ort, TT. Monat Jahr</a:t>
            </a:r>
          </a:p>
          <a:p>
            <a:pPr marL="0" lvl="0" indent="0">
              <a:buNone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621BA5-60E7-522A-82AC-D433880D7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186" y="5920436"/>
            <a:ext cx="2572161" cy="7765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66FEB4-2543-F88D-AD56-FE386F29E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688" y="5920842"/>
            <a:ext cx="2087560" cy="7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cool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DB9624F-C3EC-4083-A321-BF4FF9CDE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86A771DE-2383-6A24-7CE6-334125736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" name="Grafik 4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B4394427-250D-5A4B-0D46-E394F0513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7" name="Grafik 6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72488889-B7E0-22B3-4C92-5BFD9827F6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7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cool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5A7F90B9-2F61-4B56-B29D-9F53E97A2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497EDCD8-65B3-6F3C-134B-6404ADDD4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F9DC904E-139E-8FC2-D281-5BE8946CFD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2946A930-82B2-4FF0-B00F-ED2939A34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warm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6450403-47DF-4E26-913F-DAC9397BA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93594054-9BEE-5C6F-8C20-7C5910490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749EA179-39F6-B507-8826-0534F63E31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D8EF54F0-6FD3-09CE-7910-B59C89E04C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warm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6E598-C826-4CDC-9204-44F064B69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194" y="1046529"/>
            <a:ext cx="9625780" cy="842656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und Inhalt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51271-591D-4CC2-BE48-E5EED3D3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975450"/>
            <a:ext cx="9648000" cy="3924000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ymbol" panose="05050102010706020507" pitchFamily="18" charset="2"/>
              <a:buChar char=""/>
              <a:defRPr sz="2400"/>
            </a:lvl1pPr>
            <a:lvl2pPr marL="685800" indent="-228600">
              <a:buClr>
                <a:schemeClr val="tx2"/>
              </a:buClr>
              <a:buFont typeface="Calibri" panose="020F0502020204030204" pitchFamily="34" charset="0"/>
              <a:buChar char="-"/>
              <a:defRPr sz="2200"/>
            </a:lvl2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3pPr>
            <a:lvl4pPr marL="16002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4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1F0E292-7AE9-4921-9F65-C6ADF8D8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1E153534-D4FD-D9EF-B011-C31C0FC21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56A24CA5-9B28-04C9-6232-16D2BB54E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9" name="Grafik 8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894D29C5-25FC-08A9-B366-EB116D287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 Subfarbe Leitfarbe 5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Abschnittstitel einzeilig oder zweizeilig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09D9A-880B-4723-92F0-C0DB1693F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Optionaler Untertitel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6BA8801-F038-40EA-919F-756860FC6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pic>
        <p:nvPicPr>
          <p:cNvPr id="7" name="Grafik 6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28E42526-7537-02F4-E4A7-75A69A5BC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8" name="Grafik 7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267338E5-20B9-7869-8E92-AF5E649FC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titel Subfarbe Leitfarbe 5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7DD5-6257-4F51-A69D-691B6A8E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2000" y="1408518"/>
            <a:ext cx="5827540" cy="191335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Abschnittstitel einzeilig oder zweizeilig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09D9A-880B-4723-92F0-C0DB1693F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2000" y="3536127"/>
            <a:ext cx="582754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Optionaler Untertitel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DFC7FB22-EBF8-4867-83F9-980B7BECE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5A358B-446F-FA3C-2C87-85A5D6E84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186" y="5920436"/>
            <a:ext cx="2572161" cy="7765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4268F3-A27A-4F09-B0FA-FF4B1A8345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688" y="5920842"/>
            <a:ext cx="2087560" cy="7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 Titel und Zwischen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B86C2-488A-4E9F-AB0B-CC1E7E57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00" y="994853"/>
            <a:ext cx="9648000" cy="864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351FE7-4CCA-4779-82C3-621121B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54" y="1920281"/>
            <a:ext cx="9660146" cy="540000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498567-EBA0-4C53-9AFF-2EE39CA1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854" y="2505075"/>
            <a:ext cx="9660146" cy="342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66A7FBF-7224-409F-B512-9FF7EF4A3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4419" y="6208652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627442-8021-688A-1C2D-ACBDC042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3409" y="6208651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422E8602-96A0-43F3-A367-1B8B639FA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85" y="5920436"/>
            <a:ext cx="2572164" cy="776563"/>
          </a:xfrm>
          <a:prstGeom prst="rect">
            <a:avLst/>
          </a:prstGeom>
        </p:spPr>
      </p:pic>
      <p:pic>
        <p:nvPicPr>
          <p:cNvPr id="10" name="Grafik 9" descr="Ein Bild, das Schrift, Screenshot, Grafiken, Text enthält.&#10;&#10;Automatisch generierte Beschreibung">
            <a:extLst>
              <a:ext uri="{FF2B5EF4-FFF2-40B4-BE49-F238E27FC236}">
                <a16:creationId xmlns:a16="http://schemas.microsoft.com/office/drawing/2014/main" id="{ED631BE6-D1E4-4C88-831A-2A052CDBB7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88" y="5920436"/>
            <a:ext cx="2087560" cy="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190570-2509-4609-9D39-A5CF1824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00" y="1006070"/>
            <a:ext cx="9648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Mastertitelformat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25CA82-935B-477D-A578-F3C5C226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800" y="1980896"/>
            <a:ext cx="9648000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2326125-C7B9-4F02-92A1-5F2843963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453" y="6201783"/>
            <a:ext cx="220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AT" dirty="0"/>
              <a:t>www.erasmusplus.at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B05C2F2-7755-4F62-85FF-A94C0761E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2443" y="6201782"/>
            <a:ext cx="741870" cy="365125"/>
          </a:xfrm>
          <a:prstGeom prst="rect">
            <a:avLst/>
          </a:prstGeom>
        </p:spPr>
        <p:txBody>
          <a:bodyPr/>
          <a:lstStyle>
            <a:lvl1pPr>
              <a:defRPr lang="de-AT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CEBB62-3933-46DE-8350-80F63A91275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721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3" r:id="rId3"/>
    <p:sldLayoutId id="2147483664" r:id="rId4"/>
    <p:sldLayoutId id="2147483662" r:id="rId5"/>
    <p:sldLayoutId id="2147483650" r:id="rId6"/>
    <p:sldLayoutId id="2147483651" r:id="rId7"/>
    <p:sldLayoutId id="2147483665" r:id="rId8"/>
    <p:sldLayoutId id="2147483657" r:id="rId9"/>
    <p:sldLayoutId id="2147483652" r:id="rId10"/>
    <p:sldLayoutId id="2147483656" r:id="rId11"/>
    <p:sldLayoutId id="2147483653" r:id="rId12"/>
    <p:sldLayoutId id="2147483658" r:id="rId13"/>
    <p:sldLayoutId id="2147483659" r:id="rId14"/>
    <p:sldLayoutId id="2147483660" r:id="rId15"/>
    <p:sldLayoutId id="2147483655" r:id="rId16"/>
    <p:sldLayoutId id="214748366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AT" sz="2600" b="1" kern="1200" dirty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oead.worldwide/" TargetMode="External"/><Relationship Id="rId2" Type="http://schemas.openxmlformats.org/officeDocument/2006/relationships/hyperlink" Target="https://www.facebook.com/erasmus.bildung.oesterreic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OeADBildu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a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AC6C2-0849-61DA-B100-0310B6B26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Erasmus back to School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66DB75-E446-7759-7C82-5698636D08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8C627A-6F19-F977-665D-5AC0AC6B4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15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 Erasmus+ Aufenthalt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237AF-A62C-722D-40DD-1D116788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Vervielfältige diese Seite und füge alles ein, was du den Teilnehmer/innen über deinen Erasmus+ Aufenthalt berichten möchtest, z.B.:</a:t>
            </a:r>
          </a:p>
          <a:p>
            <a:pPr lvl="1"/>
            <a:r>
              <a:rPr lang="de-DE" sz="2400" dirty="0"/>
              <a:t>Ort deines Erasmus+ Aufenthaltes</a:t>
            </a:r>
          </a:p>
          <a:p>
            <a:pPr lvl="1"/>
            <a:r>
              <a:rPr lang="de-DE" sz="2400" dirty="0"/>
              <a:t>Dauer</a:t>
            </a:r>
          </a:p>
          <a:p>
            <a:pPr lvl="1"/>
            <a:r>
              <a:rPr lang="de-DE" sz="2400" dirty="0"/>
              <a:t>Schulbesuch/Praktikumsplatz </a:t>
            </a:r>
          </a:p>
          <a:p>
            <a:pPr lvl="1"/>
            <a:r>
              <a:rPr lang="de-DE" sz="2400" dirty="0"/>
              <a:t>Wohnen, das tägliche Leben im Ausland usw.</a:t>
            </a:r>
          </a:p>
          <a:p>
            <a:pPr lvl="1"/>
            <a:r>
              <a:rPr lang="de-DE" sz="2400" dirty="0"/>
              <a:t>Erlebnisse, persönliche Erfahrungen, Herausforderungen</a:t>
            </a:r>
          </a:p>
          <a:p>
            <a:pPr lvl="1"/>
            <a:r>
              <a:rPr lang="de-DE" sz="2400" dirty="0"/>
              <a:t>Füge bitte Fotos deines Aufenthaltes ein</a:t>
            </a:r>
            <a:endParaRPr lang="de-AT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726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Mentimeter und Kahoot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237AF-A62C-722D-40DD-1D116788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Du kannst auch mit verschiedenen Tools wie zum Beispiel Mentimeter und Kahoot arbeiten und diese am Anfang oder am Ende der Präsentation verwenden.</a:t>
            </a:r>
          </a:p>
          <a:p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089B68-85CE-5681-CAFB-60BD0C8E8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1" y="3219602"/>
            <a:ext cx="5558015" cy="23242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B76BBC-ACF0-0E14-AFAD-3B774DF6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09" y="3217336"/>
            <a:ext cx="4386342" cy="23287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29AE40-F8D0-218B-001F-91DDFB4ED1C4}"/>
              </a:ext>
            </a:extLst>
          </p:cNvPr>
          <p:cNvSpPr txBox="1"/>
          <p:nvPr/>
        </p:nvSpPr>
        <p:spPr>
          <a:xfrm>
            <a:off x="572910" y="5536321"/>
            <a:ext cx="3200927" cy="1080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de-AT" sz="800" b="0" i="0" dirty="0">
                <a:solidFill>
                  <a:srgbClr val="040C28"/>
                </a:solidFill>
                <a:effectLst/>
                <a:latin typeface="Google Sans"/>
              </a:rPr>
              <a:t>© https://www.mentimeter.com/de-DE</a:t>
            </a:r>
            <a:endParaRPr lang="de-AT" sz="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202FE5-B4CA-5A68-C420-2DAE964BF06B}"/>
              </a:ext>
            </a:extLst>
          </p:cNvPr>
          <p:cNvSpPr txBox="1"/>
          <p:nvPr/>
        </p:nvSpPr>
        <p:spPr>
          <a:xfrm>
            <a:off x="7144719" y="57188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7FEB54-AE8E-EA8B-E9AF-3504C0BB0F61}"/>
              </a:ext>
            </a:extLst>
          </p:cNvPr>
          <p:cNvSpPr txBox="1"/>
          <p:nvPr/>
        </p:nvSpPr>
        <p:spPr>
          <a:xfrm>
            <a:off x="6750968" y="5519581"/>
            <a:ext cx="3200927" cy="1080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de-AT" sz="800" b="0" i="0" dirty="0">
                <a:solidFill>
                  <a:srgbClr val="040C28"/>
                </a:solidFill>
                <a:effectLst/>
                <a:latin typeface="Google Sans"/>
              </a:rPr>
              <a:t>© https://kahoot.com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98943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Auslandsaufenthalt mit Erasmus+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2820BB7-189F-678C-4A8A-121ED9B1C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938" y="1974850"/>
            <a:ext cx="9648825" cy="3924300"/>
          </a:xfrm>
        </p:spPr>
        <p:txBody>
          <a:bodyPr>
            <a:normAutofit/>
          </a:bodyPr>
          <a:lstStyle/>
          <a:p>
            <a:r>
              <a:rPr lang="de-DE" dirty="0"/>
              <a:t>Wohin mit Erasmus+?</a:t>
            </a:r>
          </a:p>
          <a:p>
            <a:pPr lvl="1"/>
            <a:r>
              <a:rPr lang="de-DE" dirty="0"/>
              <a:t>Alle EU-Mitgliedsstaaten</a:t>
            </a:r>
          </a:p>
          <a:p>
            <a:pPr lvl="1"/>
            <a:r>
              <a:rPr lang="de-DE" dirty="0"/>
              <a:t>Island, Liechtenstein, Nordmazedonien, Norwegen, Serbien und Türkei</a:t>
            </a:r>
          </a:p>
          <a:p>
            <a:endParaRPr lang="de-DE" dirty="0"/>
          </a:p>
          <a:p>
            <a:r>
              <a:rPr lang="de-DE" dirty="0"/>
              <a:t>Warum?</a:t>
            </a:r>
          </a:p>
          <a:p>
            <a:pPr lvl="1"/>
            <a:r>
              <a:rPr lang="de-DE" dirty="0"/>
              <a:t>Lernen und Praxis sammeln</a:t>
            </a:r>
          </a:p>
          <a:p>
            <a:pPr lvl="1"/>
            <a:r>
              <a:rPr lang="de-DE" dirty="0"/>
              <a:t>im Ausland leben &amp; arbeiten</a:t>
            </a:r>
          </a:p>
          <a:p>
            <a:pPr lvl="1"/>
            <a:r>
              <a:rPr lang="de-DE" dirty="0"/>
              <a:t>im Ausland zur Schule gehen</a:t>
            </a:r>
          </a:p>
          <a:p>
            <a:pPr lvl="1"/>
            <a:r>
              <a:rPr lang="de-DE" dirty="0"/>
              <a:t>neue Freunde finden</a:t>
            </a:r>
          </a:p>
          <a:p>
            <a:pPr lvl="1"/>
            <a:r>
              <a:rPr lang="de-DE" dirty="0"/>
              <a:t>Sprachen und Kulturen kennenlernen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B207C1E-FFE5-7EEF-54D6-6444F106A2A3}"/>
              </a:ext>
            </a:extLst>
          </p:cNvPr>
          <p:cNvSpPr txBox="1"/>
          <p:nvPr/>
        </p:nvSpPr>
        <p:spPr>
          <a:xfrm>
            <a:off x="6829240" y="5408701"/>
            <a:ext cx="2771959" cy="40075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de-AT" sz="1100" b="0" i="0" dirty="0">
                <a:solidFill>
                  <a:srgbClr val="040C28"/>
                </a:solidFill>
                <a:effectLst/>
                <a:latin typeface="Google Sans"/>
              </a:rPr>
              <a:t>© Europäische Kommission </a:t>
            </a:r>
            <a:endParaRPr lang="de-AT" sz="1100" dirty="0"/>
          </a:p>
        </p:txBody>
      </p:sp>
      <p:pic>
        <p:nvPicPr>
          <p:cNvPr id="10" name="Grafik 9" descr="Ein Bild, das Person, Kleidung, Im Haus, Wand enthält.&#10;&#10;Automatisch generierte Beschreibung">
            <a:extLst>
              <a:ext uri="{FF2B5EF4-FFF2-40B4-BE49-F238E27FC236}">
                <a16:creationId xmlns:a16="http://schemas.microsoft.com/office/drawing/2014/main" id="{D0C0066B-A07A-5E34-C009-AAD54355E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98" y="3353346"/>
            <a:ext cx="3686459" cy="20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4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Erasmus+ </a:t>
            </a:r>
            <a:r>
              <a:rPr lang="de-DE" dirty="0"/>
              <a:t>Schulbesuch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237AF-A62C-722D-40DD-1D116788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Schüler/innen allgemeiner und berufsbildender Schulen</a:t>
            </a:r>
          </a:p>
          <a:p>
            <a:r>
              <a:rPr lang="de-DE" dirty="0"/>
              <a:t>Besuch einer Schule im europäischen Ausland in der Gruppe oder individuell</a:t>
            </a:r>
          </a:p>
          <a:p>
            <a:r>
              <a:rPr lang="de-DE" dirty="0"/>
              <a:t>Förderung von Aufenthaltskosten und Reisekosten</a:t>
            </a:r>
          </a:p>
          <a:p>
            <a:r>
              <a:rPr lang="de-DE" dirty="0"/>
              <a:t>Zusätzliche Förderung bei individuellen Aufenthalten: sprachliche Vorbereitung, Online-</a:t>
            </a:r>
            <a:r>
              <a:rPr lang="de-DE" dirty="0" err="1"/>
              <a:t>Sprachassessment</a:t>
            </a:r>
            <a:r>
              <a:rPr lang="de-DE" dirty="0"/>
              <a:t> und -kurse</a:t>
            </a:r>
          </a:p>
          <a:p>
            <a:r>
              <a:rPr lang="de-DE" dirty="0"/>
              <a:t>2 Tage – 12 Monate</a:t>
            </a:r>
          </a:p>
          <a:p>
            <a:r>
              <a:rPr lang="de-DE" dirty="0"/>
              <a:t>Antrag stellt deine Schule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663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845F-9092-3A3D-45AC-09E15C67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Erasmus+ Praktikum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237AF-A62C-722D-40DD-1D116788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Schüler/innen einer berufsbildenden Schule oder Lehrlinge</a:t>
            </a:r>
          </a:p>
          <a:p>
            <a:r>
              <a:rPr lang="de-DE" dirty="0"/>
              <a:t>An Unternehmen im europäischen Ausland</a:t>
            </a:r>
          </a:p>
          <a:p>
            <a:r>
              <a:rPr lang="de-DE" dirty="0"/>
              <a:t>Förderung von Aufenthaltskosten, Reisekosten und sprachlicher Vorbereitung</a:t>
            </a:r>
          </a:p>
          <a:p>
            <a:r>
              <a:rPr lang="de-DE" dirty="0"/>
              <a:t>2 Wochen – 12 Monate</a:t>
            </a:r>
          </a:p>
          <a:p>
            <a:r>
              <a:rPr lang="de-DE" dirty="0"/>
              <a:t>Online-</a:t>
            </a:r>
            <a:r>
              <a:rPr lang="de-DE" dirty="0" err="1"/>
              <a:t>Sprachassessment</a:t>
            </a:r>
            <a:r>
              <a:rPr lang="de-DE" dirty="0"/>
              <a:t> und -kurse</a:t>
            </a:r>
          </a:p>
          <a:p>
            <a:r>
              <a:rPr lang="de-DE" dirty="0"/>
              <a:t>Antrag stellt deine Schule/Betrieb oder ein Verein</a:t>
            </a:r>
          </a:p>
          <a:p>
            <a:r>
              <a:rPr lang="de-DE" dirty="0"/>
              <a:t>Bis zu 12 Monate nach Abschluss möglich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854ED-54A8-C8A7-D4D6-132341C87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www.erasmusplus.at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CF2A33-5ED7-A5D3-C313-B155B8F6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857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9969E-1AF1-FE99-CD12-3CC37FF2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OeAD/ Erasmus+ Social Media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B9F630-4727-AF58-9175-0348EA0D8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 kannst gerne auf unsere Social Media-Channels verweisen, um Informiert zu bleiben. </a:t>
            </a:r>
            <a:r>
              <a:rPr lang="de-DE" dirty="0">
                <a:sym typeface="Wingdings" panose="05000000000000000000" pitchFamily="2" charset="2"/>
              </a:rPr>
              <a:t></a:t>
            </a:r>
          </a:p>
          <a:p>
            <a:r>
              <a:rPr lang="de-DE" dirty="0">
                <a:sym typeface="Wingdings" panose="05000000000000000000" pitchFamily="2" charset="2"/>
              </a:rPr>
              <a:t>Facebook: </a:t>
            </a:r>
            <a:r>
              <a:rPr lang="de-DE" dirty="0">
                <a:sym typeface="Wingdings" panose="05000000000000000000" pitchFamily="2" charset="2"/>
                <a:hlinkClick r:id="rId2"/>
              </a:rPr>
              <a:t>https://www.facebook.com/erasmus.bildung.oesterreich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Instagram: </a:t>
            </a:r>
            <a:r>
              <a:rPr lang="de-DE" dirty="0">
                <a:sym typeface="Wingdings" panose="05000000000000000000" pitchFamily="2" charset="2"/>
                <a:hlinkClick r:id="rId3"/>
              </a:rPr>
              <a:t>https://www.instagram.com/oead.worldwide/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YouTube: </a:t>
            </a:r>
            <a:r>
              <a:rPr lang="de-DE" dirty="0">
                <a:hlinkClick r:id="rId4"/>
              </a:rPr>
              <a:t>https://www.youtube.com/OeADBildung</a:t>
            </a: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9F73C1-E395-FFA7-B0F5-5E37C2C2C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F47F40-65A4-F221-31EB-AE018E088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EBB62-3933-46DE-8350-80F63A912759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64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FACCD-7E68-B763-0014-5DDC4785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Vielen Dank für Ihre Aufmerksamkeit!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C96F79-7B5E-8F25-625F-F5AA88A39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/>
              <a:t>Nationale Agentur Erasmus+</a:t>
            </a:r>
          </a:p>
          <a:p>
            <a:r>
              <a:rPr lang="de-AT" dirty="0"/>
              <a:t>OeAD-GmbH</a:t>
            </a:r>
          </a:p>
          <a:p>
            <a:r>
              <a:rPr lang="de-AT" dirty="0"/>
              <a:t>T +43 1 534 08-0</a:t>
            </a:r>
          </a:p>
          <a:p>
            <a:r>
              <a:rPr lang="de-AT" dirty="0"/>
              <a:t>E backtoschool-schulbildung@oead.at</a:t>
            </a:r>
          </a:p>
          <a:p>
            <a:r>
              <a:rPr lang="de-AT" dirty="0"/>
              <a:t>W </a:t>
            </a:r>
            <a:r>
              <a:rPr lang="de-DE" dirty="0">
                <a:hlinkClick r:id="rId3"/>
              </a:rPr>
              <a:t>www.erasmusplus.at 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8F5C31-347E-8FD7-5E26-1BB980BED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www.erasmusplus.at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254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eAD Agentur für Bildung und Internationalisierung">
      <a:dk1>
        <a:srgbClr val="000000"/>
      </a:dk1>
      <a:lt1>
        <a:sysClr val="window" lastClr="FFFFFF"/>
      </a:lt1>
      <a:dk2>
        <a:srgbClr val="0083A3"/>
      </a:dk2>
      <a:lt2>
        <a:srgbClr val="EAE7D7"/>
      </a:lt2>
      <a:accent1>
        <a:srgbClr val="CACBCF"/>
      </a:accent1>
      <a:accent2>
        <a:srgbClr val="005E75"/>
      </a:accent2>
      <a:accent3>
        <a:srgbClr val="CC2A2A"/>
      </a:accent3>
      <a:accent4>
        <a:srgbClr val="CACBCF"/>
      </a:accent4>
      <a:accent5>
        <a:srgbClr val="00AFEC"/>
      </a:accent5>
      <a:accent6>
        <a:srgbClr val="DF0054"/>
      </a:accent6>
      <a:hlink>
        <a:srgbClr val="005E75"/>
      </a:hlink>
      <a:folHlink>
        <a:srgbClr val="005E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Breitbild</PresentationFormat>
  <Paragraphs>72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Google Sans</vt:lpstr>
      <vt:lpstr>Symbol</vt:lpstr>
      <vt:lpstr>Wingdings</vt:lpstr>
      <vt:lpstr>Office</vt:lpstr>
      <vt:lpstr>Erasmus back to School</vt:lpstr>
      <vt:lpstr>Mein Erasmus+ Aufenthalt</vt:lpstr>
      <vt:lpstr>Mentimeter und Kahoot</vt:lpstr>
      <vt:lpstr>Auslandsaufenthalt mit Erasmus+</vt:lpstr>
      <vt:lpstr>Erasmus+ Schulbesuch</vt:lpstr>
      <vt:lpstr>Erasmus+ Praktikum</vt:lpstr>
      <vt:lpstr>OeAD/ Erasmus+ Social Media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Digi Talk!</dc:title>
  <dc:creator>Meixner, Julia</dc:creator>
  <cp:lastModifiedBy>Lux, Jesika</cp:lastModifiedBy>
  <cp:revision>91</cp:revision>
  <dcterms:created xsi:type="dcterms:W3CDTF">2020-12-11T14:42:28Z</dcterms:created>
  <dcterms:modified xsi:type="dcterms:W3CDTF">2024-08-29T11:33:44Z</dcterms:modified>
</cp:coreProperties>
</file>